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3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36FFB-639D-8641-8909-B7AB7F2FA29F}" type="datetimeFigureOut">
              <a:rPr lang="en-US" smtClean="0"/>
              <a:t>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F78F8-2102-BD41-B0DE-198A67175A72}" type="slidenum">
              <a:rPr lang="en-US" smtClean="0"/>
              <a:t>‹#›</a:t>
            </a:fld>
            <a:endParaRPr lang="en-US"/>
          </a:p>
        </p:txBody>
      </p:sp>
    </p:spTree>
    <p:extLst>
      <p:ext uri="{BB962C8B-B14F-4D97-AF65-F5344CB8AC3E}">
        <p14:creationId xmlns:p14="http://schemas.microsoft.com/office/powerpoint/2010/main" val="14289264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Reports</a:t>
            </a:r>
            <a:r>
              <a:rPr lang="en-US" sz="1200" kern="1200" dirty="0" smtClean="0">
                <a:solidFill>
                  <a:schemeClr val="tx1"/>
                </a:solidFill>
                <a:effectLst/>
                <a:latin typeface="+mn-lt"/>
                <a:ea typeface="+mn-ea"/>
                <a:cs typeface="+mn-cs"/>
              </a:rPr>
              <a:t>, and choose </a:t>
            </a:r>
            <a:r>
              <a:rPr lang="en-US" sz="1200" b="1" kern="1200" dirty="0" smtClean="0">
                <a:solidFill>
                  <a:schemeClr val="tx1"/>
                </a:solidFill>
                <a:effectLst/>
                <a:latin typeface="+mn-lt"/>
                <a:ea typeface="+mn-ea"/>
                <a:cs typeface="+mn-cs"/>
              </a:rPr>
              <a:t>Test Scores</a:t>
            </a:r>
            <a:r>
              <a:rPr lang="en-US" sz="1200" kern="1200" dirty="0" smtClean="0">
                <a:solidFill>
                  <a:schemeClr val="tx1"/>
                </a:solidFill>
                <a:effectLst/>
                <a:latin typeface="+mn-lt"/>
                <a:ea typeface="+mn-ea"/>
                <a:cs typeface="+mn-cs"/>
              </a:rPr>
              <a:t> to see the test results for your class. </a:t>
            </a:r>
          </a:p>
          <a:p>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2</a:t>
            </a:fld>
            <a:endParaRPr lang="en-US"/>
          </a:p>
        </p:txBody>
      </p:sp>
    </p:spTree>
    <p:extLst>
      <p:ext uri="{BB962C8B-B14F-4D97-AF65-F5344CB8AC3E}">
        <p14:creationId xmlns:p14="http://schemas.microsoft.com/office/powerpoint/2010/main" val="423372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Test Score </a:t>
            </a:r>
            <a:r>
              <a:rPr lang="en-US" sz="1200" kern="1200" dirty="0" smtClean="0">
                <a:solidFill>
                  <a:schemeClr val="tx1"/>
                </a:solidFill>
                <a:effectLst/>
                <a:latin typeface="+mn-lt"/>
                <a:ea typeface="+mn-ea"/>
                <a:cs typeface="+mn-cs"/>
              </a:rPr>
              <a:t>report can show you how a student demonstrated mastery on that SINGLE test (when you click on a test date).  The </a:t>
            </a:r>
            <a:r>
              <a:rPr lang="en-US" sz="1200" b="1" kern="1200" dirty="0" smtClean="0">
                <a:solidFill>
                  <a:schemeClr val="tx1"/>
                </a:solidFill>
                <a:effectLst/>
                <a:latin typeface="+mn-lt"/>
                <a:ea typeface="+mn-ea"/>
                <a:cs typeface="+mn-cs"/>
              </a:rPr>
              <a:t>Mastery </a:t>
            </a:r>
            <a:r>
              <a:rPr lang="en-US" sz="1200" kern="1200" dirty="0" smtClean="0">
                <a:solidFill>
                  <a:schemeClr val="tx1"/>
                </a:solidFill>
                <a:effectLst/>
                <a:latin typeface="+mn-lt"/>
                <a:ea typeface="+mn-ea"/>
                <a:cs typeface="+mn-cs"/>
              </a:rPr>
              <a:t>report is a cumulative (ALL tests taken) view of student mastery.  It is NOT a simple average of student test scores on that skill; rather, mastery is determined by a summation (total) of all points accrued on the test items representing that skill.</a:t>
            </a:r>
          </a:p>
          <a:p>
            <a:r>
              <a:rPr lang="en-US" sz="1200" kern="1200" dirty="0" smtClean="0">
                <a:solidFill>
                  <a:schemeClr val="tx1"/>
                </a:solidFill>
                <a:effectLst/>
                <a:latin typeface="+mn-lt"/>
                <a:ea typeface="+mn-ea"/>
                <a:cs typeface="+mn-cs"/>
              </a:rPr>
              <a:t>Test 1</a:t>
            </a:r>
          </a:p>
          <a:p>
            <a:r>
              <a:rPr lang="en-US" sz="1200" kern="1200" dirty="0" smtClean="0">
                <a:solidFill>
                  <a:schemeClr val="tx1"/>
                </a:solidFill>
                <a:effectLst/>
                <a:latin typeface="+mn-lt"/>
                <a:ea typeface="+mn-ea"/>
                <a:cs typeface="+mn-cs"/>
              </a:rPr>
              <a:t>For example, let’s say at the beginning of the year, Amber takes Unit 1 Weekly Test 1 and earns 1 of a possible 2 points for “Author’s Purpose”.  We know from the test information that at least 1.6 points (80%) were required for a student to meet mastery.  </a:t>
            </a:r>
            <a:r>
              <a:rPr lang="en-US" sz="1200" kern="1200" dirty="0" err="1" smtClean="0">
                <a:solidFill>
                  <a:schemeClr val="tx1"/>
                </a:solidFill>
                <a:effectLst/>
                <a:latin typeface="+mn-lt"/>
                <a:ea typeface="+mn-ea"/>
                <a:cs typeface="+mn-cs"/>
              </a:rPr>
              <a:t>SuccessNet</a:t>
            </a:r>
            <a:r>
              <a:rPr lang="en-US" sz="1200" kern="1200" dirty="0" smtClean="0">
                <a:solidFill>
                  <a:schemeClr val="tx1"/>
                </a:solidFill>
                <a:effectLst/>
                <a:latin typeface="+mn-lt"/>
                <a:ea typeface="+mn-ea"/>
                <a:cs typeface="+mn-cs"/>
              </a:rPr>
              <a:t> reports would show that Amber has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demonstrated mastery of that skill. </a:t>
            </a:r>
          </a:p>
          <a:p>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11</a:t>
            </a:fld>
            <a:endParaRPr lang="en-US"/>
          </a:p>
        </p:txBody>
      </p:sp>
    </p:spTree>
    <p:extLst>
      <p:ext uri="{BB962C8B-B14F-4D97-AF65-F5344CB8AC3E}">
        <p14:creationId xmlns:p14="http://schemas.microsoft.com/office/powerpoint/2010/main" val="424256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Amber takes Unit 1 Weekly Test 3 and again earns 1 of a possible 2 points for “Author’s Purpose”.  We know from the test information that at least 1.6 points were required to demonstrate mastery of that skill on that test. </a:t>
            </a:r>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12</a:t>
            </a:fld>
            <a:endParaRPr lang="en-US"/>
          </a:p>
        </p:txBody>
      </p:sp>
    </p:spTree>
    <p:extLst>
      <p:ext uri="{BB962C8B-B14F-4D97-AF65-F5344CB8AC3E}">
        <p14:creationId xmlns:p14="http://schemas.microsoft.com/office/powerpoint/2010/main" val="270184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Amber doesn’t take another test online until the Unit test.  On the Unit 1 test she earns 4 out of the 4 possible points for “Author’s Purpose”.  We know from the test information that at least 3.2 points (80%) were required to demonstrate mastery of that skill on that test. </a:t>
            </a:r>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13</a:t>
            </a:fld>
            <a:endParaRPr lang="en-US"/>
          </a:p>
        </p:txBody>
      </p:sp>
    </p:spTree>
    <p:extLst>
      <p:ext uri="{BB962C8B-B14F-4D97-AF65-F5344CB8AC3E}">
        <p14:creationId xmlns:p14="http://schemas.microsoft.com/office/powerpoint/2010/main" val="1728784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say Amber takes Unit 2 Weekly Test 4, where she is again tested on “Author’s Purpose” and she earns 2 of the 2 possible points for that skill. </a:t>
            </a:r>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14</a:t>
            </a:fld>
            <a:endParaRPr lang="en-US"/>
          </a:p>
        </p:txBody>
      </p:sp>
    </p:spTree>
    <p:extLst>
      <p:ext uri="{BB962C8B-B14F-4D97-AF65-F5344CB8AC3E}">
        <p14:creationId xmlns:p14="http://schemas.microsoft.com/office/powerpoint/2010/main" val="165537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Item Analysis </a:t>
            </a:r>
            <a:r>
              <a:rPr lang="en-US" sz="1200" kern="1200" dirty="0" smtClean="0">
                <a:solidFill>
                  <a:schemeClr val="tx1"/>
                </a:solidFill>
                <a:effectLst/>
                <a:latin typeface="+mn-lt"/>
                <a:ea typeface="+mn-ea"/>
                <a:cs typeface="+mn-cs"/>
              </a:rPr>
              <a:t>report will tell you how your students answered each individual question on a specific test.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report can be interesting to analyze how a single student performed on that test (orange oval).  A teacher can then consider which skills that student is missing and make a plan for </a:t>
            </a:r>
            <a:r>
              <a:rPr lang="en-US" sz="1200" kern="1200" dirty="0" err="1" smtClean="0">
                <a:solidFill>
                  <a:schemeClr val="tx1"/>
                </a:solidFill>
                <a:effectLst/>
                <a:latin typeface="+mn-lt"/>
                <a:ea typeface="+mn-ea"/>
                <a:cs typeface="+mn-cs"/>
              </a:rPr>
              <a:t>reteaching</a:t>
            </a:r>
            <a:r>
              <a:rPr lang="en-US" sz="1200" kern="1200" dirty="0" smtClean="0">
                <a:solidFill>
                  <a:schemeClr val="tx1"/>
                </a:solidFill>
                <a:effectLst/>
                <a:latin typeface="+mn-lt"/>
                <a:ea typeface="+mn-ea"/>
                <a:cs typeface="+mn-cs"/>
              </a:rPr>
              <a:t>.  This report also supports data analysis of incorrect answers that are commonly chosen by several students (purple oval).  A teacher can they consider what the common misconception is and reteach/clarify that misconception with the class.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15</a:t>
            </a:fld>
            <a:endParaRPr lang="en-US"/>
          </a:p>
        </p:txBody>
      </p:sp>
    </p:spTree>
    <p:extLst>
      <p:ext uri="{BB962C8B-B14F-4D97-AF65-F5344CB8AC3E}">
        <p14:creationId xmlns:p14="http://schemas.microsoft.com/office/powerpoint/2010/main" val="285850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in the test data above, we see that several students selected “D” rather than the correct answer of “B” on Question 3.  The teacher can click on a student name to see what Question 3 looks like.  In this case:</a:t>
            </a:r>
          </a:p>
          <a:p>
            <a:r>
              <a:rPr lang="en-US" sz="1200" kern="1200" dirty="0" smtClean="0">
                <a:solidFill>
                  <a:schemeClr val="tx1"/>
                </a:solidFill>
                <a:effectLst/>
                <a:latin typeface="+mn-lt"/>
                <a:ea typeface="+mn-ea"/>
                <a:cs typeface="+mn-cs"/>
              </a:rPr>
              <a:t>Many students thought that, as a result of the blizzard, Ichiro’s mother rescheduled the tea party.  But in the passage, it is clear that the tea party was not rescheduled; Eliza and Junko could not come to the tea party and Ichiro’s mother ended up having a tea party with her brothers, instead.  Later in the week, Eliza and Junko came over to visit and they played in the snow and drank hot chocolate in their snow fort.</a:t>
            </a:r>
          </a:p>
          <a:p>
            <a:r>
              <a:rPr lang="en-US" sz="1200" kern="1200" dirty="0" smtClean="0">
                <a:solidFill>
                  <a:schemeClr val="tx1"/>
                </a:solidFill>
                <a:effectLst/>
                <a:latin typeface="+mn-lt"/>
                <a:ea typeface="+mn-ea"/>
                <a:cs typeface="+mn-cs"/>
              </a:rPr>
              <a:t>This is a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test, so a teacher may analyze this test item and note that her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comprehension skills wee lacking on this passage.  The teacher could then consider reasons for the miscomprehension, possibly her students were not reading carefully, perhaps some struggled to read the grade level text, perhaps some students were not reading and rereading for detail.  This is an opportunity to review and reteach – the teacher could review the passage and Question 3 with the class and discuss why B is correct.  Perhaps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could self-identify why they missed that question, or perhaps the discussion is an opportunity to reinforce Close Reading and the importance of rereading text for details and comprehension.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16</a:t>
            </a:fld>
            <a:endParaRPr lang="en-US"/>
          </a:p>
        </p:txBody>
      </p:sp>
    </p:spTree>
    <p:extLst>
      <p:ext uri="{BB962C8B-B14F-4D97-AF65-F5344CB8AC3E}">
        <p14:creationId xmlns:p14="http://schemas.microsoft.com/office/powerpoint/2010/main" val="213775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click on the test date, these are the test details you will see:</a:t>
            </a:r>
          </a:p>
          <a:p>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3</a:t>
            </a:fld>
            <a:endParaRPr lang="en-US"/>
          </a:p>
        </p:txBody>
      </p:sp>
    </p:spTree>
    <p:extLst>
      <p:ext uri="{BB962C8B-B14F-4D97-AF65-F5344CB8AC3E}">
        <p14:creationId xmlns:p14="http://schemas.microsoft.com/office/powerpoint/2010/main" val="99312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click on a student name, you see the test questions and how the student answered:</a:t>
            </a:r>
          </a:p>
          <a:p>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4</a:t>
            </a:fld>
            <a:endParaRPr lang="en-US"/>
          </a:p>
        </p:txBody>
      </p:sp>
    </p:spTree>
    <p:extLst>
      <p:ext uri="{BB962C8B-B14F-4D97-AF65-F5344CB8AC3E}">
        <p14:creationId xmlns:p14="http://schemas.microsoft.com/office/powerpoint/2010/main" val="236753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Mastery</a:t>
            </a:r>
            <a:r>
              <a:rPr lang="en-US" sz="1200" kern="1200" dirty="0" smtClean="0">
                <a:solidFill>
                  <a:schemeClr val="tx1"/>
                </a:solidFill>
                <a:effectLst/>
                <a:latin typeface="+mn-lt"/>
                <a:ea typeface="+mn-ea"/>
                <a:cs typeface="+mn-cs"/>
              </a:rPr>
              <a:t> tab will show you a report of mastery by textbook skill or state core standard.  </a:t>
            </a:r>
          </a:p>
          <a:p>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5</a:t>
            </a:fld>
            <a:endParaRPr lang="en-US"/>
          </a:p>
        </p:txBody>
      </p:sp>
    </p:spTree>
    <p:extLst>
      <p:ext uri="{BB962C8B-B14F-4D97-AF65-F5344CB8AC3E}">
        <p14:creationId xmlns:p14="http://schemas.microsoft.com/office/powerpoint/2010/main" val="358961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click on a student name, you see a detailed student report for all tests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6</a:t>
            </a:fld>
            <a:endParaRPr lang="en-US"/>
          </a:p>
        </p:txBody>
      </p:sp>
    </p:spTree>
    <p:extLst>
      <p:ext uri="{BB962C8B-B14F-4D97-AF65-F5344CB8AC3E}">
        <p14:creationId xmlns:p14="http://schemas.microsoft.com/office/powerpoint/2010/main" val="59480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Prescription example: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7F78F8-2102-BD41-B0DE-198A67175A72}" type="slidenum">
              <a:rPr lang="en-US" smtClean="0"/>
              <a:t>7</a:t>
            </a:fld>
            <a:endParaRPr lang="en-US"/>
          </a:p>
        </p:txBody>
      </p:sp>
    </p:spTree>
    <p:extLst>
      <p:ext uri="{BB962C8B-B14F-4D97-AF65-F5344CB8AC3E}">
        <p14:creationId xmlns:p14="http://schemas.microsoft.com/office/powerpoint/2010/main" val="634076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click on “view results”, you see the student test result summary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8</a:t>
            </a:fld>
            <a:endParaRPr lang="en-US"/>
          </a:p>
        </p:txBody>
      </p:sp>
    </p:spTree>
    <p:extLst>
      <p:ext uri="{BB962C8B-B14F-4D97-AF65-F5344CB8AC3E}">
        <p14:creationId xmlns:p14="http://schemas.microsoft.com/office/powerpoint/2010/main" val="337232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Skill mastery key from Mastery report:</a:t>
            </a:r>
          </a:p>
          <a:p>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9</a:t>
            </a:fld>
            <a:endParaRPr lang="en-US"/>
          </a:p>
        </p:txBody>
      </p:sp>
    </p:spTree>
    <p:extLst>
      <p:ext uri="{BB962C8B-B14F-4D97-AF65-F5344CB8AC3E}">
        <p14:creationId xmlns:p14="http://schemas.microsoft.com/office/powerpoint/2010/main" val="105588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click on Information, you will see something similar to the following (see graphic on next slide):</a:t>
            </a:r>
          </a:p>
          <a:p>
            <a:endParaRPr lang="en-US" dirty="0"/>
          </a:p>
        </p:txBody>
      </p:sp>
      <p:sp>
        <p:nvSpPr>
          <p:cNvPr id="4" name="Slide Number Placeholder 3"/>
          <p:cNvSpPr>
            <a:spLocks noGrp="1"/>
          </p:cNvSpPr>
          <p:nvPr>
            <p:ph type="sldNum" sz="quarter" idx="10"/>
          </p:nvPr>
        </p:nvSpPr>
        <p:spPr/>
        <p:txBody>
          <a:bodyPr/>
          <a:lstStyle/>
          <a:p>
            <a:fld id="{A97F78F8-2102-BD41-B0DE-198A67175A72}" type="slidenum">
              <a:rPr lang="en-US" smtClean="0"/>
              <a:t>10</a:t>
            </a:fld>
            <a:endParaRPr lang="en-US"/>
          </a:p>
        </p:txBody>
      </p:sp>
    </p:spTree>
    <p:extLst>
      <p:ext uri="{BB962C8B-B14F-4D97-AF65-F5344CB8AC3E}">
        <p14:creationId xmlns:p14="http://schemas.microsoft.com/office/powerpoint/2010/main" val="155798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March 20,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March 20,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March 20,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March 20,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March 20,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March 20,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March 20, 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March 20, 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March 20, 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March 20,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March 20,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March 20, 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Successnet</a:t>
            </a:r>
            <a:r>
              <a:rPr lang="en-US" dirty="0" smtClean="0"/>
              <a:t> Reports</a:t>
            </a:r>
            <a:endParaRPr lang="en-US" dirty="0"/>
          </a:p>
        </p:txBody>
      </p:sp>
      <p:sp>
        <p:nvSpPr>
          <p:cNvPr id="3" name="Subtitle 2"/>
          <p:cNvSpPr>
            <a:spLocks noGrp="1"/>
          </p:cNvSpPr>
          <p:nvPr>
            <p:ph type="subTitle" idx="1"/>
          </p:nvPr>
        </p:nvSpPr>
        <p:spPr/>
        <p:txBody>
          <a:bodyPr/>
          <a:lstStyle/>
          <a:p>
            <a:r>
              <a:rPr lang="en-US" dirty="0" smtClean="0"/>
              <a:t>What is mastery?</a:t>
            </a:r>
            <a:endParaRPr lang="en-US" dirty="0"/>
          </a:p>
        </p:txBody>
      </p:sp>
    </p:spTree>
    <p:extLst>
      <p:ext uri="{BB962C8B-B14F-4D97-AF65-F5344CB8AC3E}">
        <p14:creationId xmlns:p14="http://schemas.microsoft.com/office/powerpoint/2010/main" val="95805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Mastery in </a:t>
            </a:r>
            <a:r>
              <a:rPr lang="en-US" dirty="0" err="1" smtClean="0"/>
              <a:t>SuccessNet</a:t>
            </a:r>
            <a:endParaRPr lang="en-US" dirty="0"/>
          </a:p>
        </p:txBody>
      </p:sp>
      <p:sp>
        <p:nvSpPr>
          <p:cNvPr id="3" name="Content Placeholder 2"/>
          <p:cNvSpPr>
            <a:spLocks noGrp="1"/>
          </p:cNvSpPr>
          <p:nvPr>
            <p:ph idx="1"/>
          </p:nvPr>
        </p:nvSpPr>
        <p:spPr/>
        <p:txBody>
          <a:bodyPr/>
          <a:lstStyle/>
          <a:p>
            <a:r>
              <a:rPr lang="en-US" dirty="0"/>
              <a:t>Our district “Mastery” level is set at 80%, meaning that for a student to demonstrate mastery on a skill, they must earn 80% of the total points possible for that skill.   </a:t>
            </a:r>
          </a:p>
          <a:p>
            <a:r>
              <a:rPr lang="en-US" dirty="0"/>
              <a:t>Each test item is related to a specific skill and is weighted specifically.  To view that info, click on </a:t>
            </a:r>
            <a:r>
              <a:rPr lang="en-US" b="1" dirty="0"/>
              <a:t>Content</a:t>
            </a:r>
            <a:r>
              <a:rPr lang="en-US" dirty="0"/>
              <a:t>, then </a:t>
            </a:r>
            <a:r>
              <a:rPr lang="en-US" b="1" dirty="0"/>
              <a:t>Tests</a:t>
            </a:r>
            <a:r>
              <a:rPr lang="en-US" dirty="0"/>
              <a:t>, then choose a test and click on its Test Name.  When you do that, you will see a drop-down menu.  From that menu, choose “Information”.</a:t>
            </a:r>
          </a:p>
          <a:p>
            <a:endParaRPr lang="en-US" dirty="0"/>
          </a:p>
        </p:txBody>
      </p:sp>
      <p:pic>
        <p:nvPicPr>
          <p:cNvPr id="4" name="Picture 3" descr="Macintosh HD:Users:piper.riddle:Desktop:Screen Shot 2013-01-31 at 11.26.36 PM.png"/>
          <p:cNvPicPr/>
          <p:nvPr/>
        </p:nvPicPr>
        <p:blipFill>
          <a:blip r:embed="rId3">
            <a:extLst>
              <a:ext uri="{28A0092B-C50C-407E-A947-70E740481C1C}">
                <a14:useLocalDpi xmlns:a14="http://schemas.microsoft.com/office/drawing/2010/main" val="0"/>
              </a:ext>
            </a:extLst>
          </a:blip>
          <a:srcRect/>
          <a:stretch>
            <a:fillRect/>
          </a:stretch>
        </p:blipFill>
        <p:spPr bwMode="auto">
          <a:xfrm>
            <a:off x="5431427" y="4679828"/>
            <a:ext cx="3156192" cy="1797171"/>
          </a:xfrm>
          <a:prstGeom prst="rect">
            <a:avLst/>
          </a:prstGeom>
          <a:noFill/>
          <a:ln>
            <a:noFill/>
          </a:ln>
        </p:spPr>
      </p:pic>
    </p:spTree>
    <p:extLst>
      <p:ext uri="{BB962C8B-B14F-4D97-AF65-F5344CB8AC3E}">
        <p14:creationId xmlns:p14="http://schemas.microsoft.com/office/powerpoint/2010/main" val="319592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information</a:t>
            </a:r>
            <a:endParaRPr lang="en-US" dirty="0"/>
          </a:p>
        </p:txBody>
      </p:sp>
      <p:pic>
        <p:nvPicPr>
          <p:cNvPr id="4" name="Content Placeholder 3" descr="Macintosh HD:Users:piper.riddle:Desktop:Test info.png"/>
          <p:cNvPicPr>
            <a:picLocks noGrp="1"/>
          </p:cNvPicPr>
          <p:nvPr>
            <p:ph idx="1"/>
          </p:nvPr>
        </p:nvPicPr>
        <p:blipFill>
          <a:blip r:embed="rId3">
            <a:extLst>
              <a:ext uri="{28A0092B-C50C-407E-A947-70E740481C1C}">
                <a14:useLocalDpi xmlns:a14="http://schemas.microsoft.com/office/drawing/2010/main" val="0"/>
              </a:ext>
            </a:extLst>
          </a:blip>
          <a:srcRect t="4493" b="4493"/>
          <a:stretch>
            <a:fillRect/>
          </a:stretch>
        </p:blipFill>
        <p:spPr bwMode="auto">
          <a:prstGeom prst="rect">
            <a:avLst/>
          </a:prstGeom>
          <a:noFill/>
          <a:ln>
            <a:noFill/>
          </a:ln>
        </p:spPr>
      </p:pic>
    </p:spTree>
    <p:extLst>
      <p:ext uri="{BB962C8B-B14F-4D97-AF65-F5344CB8AC3E}">
        <p14:creationId xmlns:p14="http://schemas.microsoft.com/office/powerpoint/2010/main" val="48027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2</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a:t>
            </a:r>
            <a:r>
              <a:rPr lang="en-US" dirty="0"/>
              <a:t>a teacher looks at Amber’s mastery on that SINGLE test (by going to the </a:t>
            </a:r>
            <a:r>
              <a:rPr lang="en-US" b="1" dirty="0"/>
              <a:t>Test Score</a:t>
            </a:r>
            <a:r>
              <a:rPr lang="en-US" dirty="0"/>
              <a:t> report and clicking on the test date), she will see that Amber did NOT meet mastery on that single test and skill.  </a:t>
            </a:r>
            <a:endParaRPr lang="en-US" dirty="0" smtClean="0"/>
          </a:p>
          <a:p>
            <a:pPr marL="0" indent="0">
              <a:buNone/>
            </a:pPr>
            <a:r>
              <a:rPr lang="en-US" dirty="0" smtClean="0"/>
              <a:t>If </a:t>
            </a:r>
            <a:r>
              <a:rPr lang="en-US" dirty="0"/>
              <a:t>the teacher looks at a </a:t>
            </a:r>
            <a:r>
              <a:rPr lang="en-US" b="1" dirty="0"/>
              <a:t>Mastery</a:t>
            </a:r>
            <a:r>
              <a:rPr lang="en-US" dirty="0"/>
              <a:t> report, she will see that Amber did NOT meet mastery based on all tests taken so far for that skill.  </a:t>
            </a:r>
            <a:endParaRPr lang="en-US" dirty="0" smtClean="0"/>
          </a:p>
          <a:p>
            <a:pPr marL="0" indent="0">
              <a:buNone/>
            </a:pPr>
            <a:r>
              <a:rPr lang="en-US" dirty="0" smtClean="0"/>
              <a:t>(</a:t>
            </a:r>
            <a:r>
              <a:rPr lang="en-US" dirty="0"/>
              <a:t>test 1: </a:t>
            </a:r>
            <a:r>
              <a:rPr lang="en-US" i="1" dirty="0"/>
              <a:t>1 out of 2 points</a:t>
            </a:r>
            <a:r>
              <a:rPr lang="en-US" dirty="0"/>
              <a:t>, </a:t>
            </a:r>
            <a:r>
              <a:rPr lang="en-US" dirty="0" smtClean="0"/>
              <a:t>test </a:t>
            </a:r>
            <a:r>
              <a:rPr lang="en-US" dirty="0"/>
              <a:t>2: </a:t>
            </a:r>
            <a:r>
              <a:rPr lang="en-US" i="1" dirty="0"/>
              <a:t>1 out of 2 points</a:t>
            </a:r>
            <a:r>
              <a:rPr lang="en-US" dirty="0"/>
              <a:t>; </a:t>
            </a:r>
            <a:r>
              <a:rPr lang="en-US" dirty="0" smtClean="0"/>
              <a:t>total </a:t>
            </a:r>
            <a:r>
              <a:rPr lang="en-US" dirty="0"/>
              <a:t>points earned = 2, total points possible = 4; </a:t>
            </a:r>
            <a:endParaRPr lang="en-US" dirty="0" smtClean="0"/>
          </a:p>
          <a:p>
            <a:pPr marL="0" indent="0">
              <a:buNone/>
            </a:pPr>
            <a:r>
              <a:rPr lang="en-US" dirty="0" smtClean="0"/>
              <a:t>total </a:t>
            </a:r>
            <a:r>
              <a:rPr lang="en-US" dirty="0"/>
              <a:t>points required for mastery based on these two tests = 3.2 [1.6 + 1.6]).</a:t>
            </a:r>
          </a:p>
          <a:p>
            <a:endParaRPr lang="en-US" dirty="0"/>
          </a:p>
        </p:txBody>
      </p:sp>
    </p:spTree>
    <p:extLst>
      <p:ext uri="{BB962C8B-B14F-4D97-AF65-F5344CB8AC3E}">
        <p14:creationId xmlns:p14="http://schemas.microsoft.com/office/powerpoint/2010/main" val="7198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a:t>
            </a:r>
            <a:r>
              <a:rPr lang="en-US" dirty="0"/>
              <a:t>a teacher looks at Amber’s mastery on that SINGLE test (by going to the </a:t>
            </a:r>
            <a:r>
              <a:rPr lang="en-US" b="1" dirty="0"/>
              <a:t>Test Score</a:t>
            </a:r>
            <a:r>
              <a:rPr lang="en-US" dirty="0"/>
              <a:t> report and clicking on the test date), she will see that Amber DID meet mastery on that single test and skill.  </a:t>
            </a:r>
            <a:endParaRPr lang="en-US" dirty="0" smtClean="0"/>
          </a:p>
          <a:p>
            <a:pPr marL="0" indent="0">
              <a:buNone/>
            </a:pPr>
            <a:r>
              <a:rPr lang="en-US" dirty="0" smtClean="0"/>
              <a:t>If </a:t>
            </a:r>
            <a:r>
              <a:rPr lang="en-US" dirty="0"/>
              <a:t>the teacher looks at a </a:t>
            </a:r>
            <a:r>
              <a:rPr lang="en-US" b="1" dirty="0"/>
              <a:t>Mastery</a:t>
            </a:r>
            <a:r>
              <a:rPr lang="en-US" dirty="0"/>
              <a:t> report, she will see that Amber did NOT meet mastery based on all tests taken so far for that skill.  </a:t>
            </a:r>
            <a:endParaRPr lang="en-US" dirty="0" smtClean="0"/>
          </a:p>
          <a:p>
            <a:pPr marL="0" indent="0">
              <a:buNone/>
            </a:pPr>
            <a:r>
              <a:rPr lang="en-US" dirty="0" smtClean="0"/>
              <a:t>(</a:t>
            </a:r>
            <a:r>
              <a:rPr lang="en-US" dirty="0"/>
              <a:t>test 1: </a:t>
            </a:r>
            <a:r>
              <a:rPr lang="en-US" i="1" dirty="0"/>
              <a:t>1 out of 2 points</a:t>
            </a:r>
            <a:r>
              <a:rPr lang="en-US" dirty="0"/>
              <a:t>, test 2: </a:t>
            </a:r>
            <a:r>
              <a:rPr lang="en-US" i="1" dirty="0"/>
              <a:t>1 out of 2 points</a:t>
            </a:r>
            <a:r>
              <a:rPr lang="en-US" dirty="0"/>
              <a:t>, test 3: </a:t>
            </a:r>
            <a:r>
              <a:rPr lang="en-US" i="1" dirty="0"/>
              <a:t>4 out of 4 points;</a:t>
            </a:r>
            <a:r>
              <a:rPr lang="en-US" dirty="0"/>
              <a:t> total points earned = 6, total points possible = 8; </a:t>
            </a:r>
            <a:endParaRPr lang="en-US" dirty="0" smtClean="0"/>
          </a:p>
          <a:p>
            <a:pPr marL="0" indent="0">
              <a:buNone/>
            </a:pPr>
            <a:r>
              <a:rPr lang="en-US" dirty="0" smtClean="0"/>
              <a:t>total </a:t>
            </a:r>
            <a:r>
              <a:rPr lang="en-US" dirty="0"/>
              <a:t>points required for mastery based on these two tests = 6.4 [1.6 + 1.6 + 3.2]).</a:t>
            </a:r>
          </a:p>
          <a:p>
            <a:pPr marL="0" indent="0">
              <a:buNone/>
            </a:pPr>
            <a:endParaRPr lang="en-US" dirty="0"/>
          </a:p>
        </p:txBody>
      </p:sp>
    </p:spTree>
    <p:extLst>
      <p:ext uri="{BB962C8B-B14F-4D97-AF65-F5344CB8AC3E}">
        <p14:creationId xmlns:p14="http://schemas.microsoft.com/office/powerpoint/2010/main" val="345751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4</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She </a:t>
            </a:r>
            <a:r>
              <a:rPr lang="en-US" dirty="0"/>
              <a:t>would then show mastery on that skill for that single test.  She would also now show that she DID demonstrate mastery on her </a:t>
            </a:r>
            <a:r>
              <a:rPr lang="en-US" b="1" dirty="0"/>
              <a:t>Mastery</a:t>
            </a:r>
            <a:r>
              <a:rPr lang="en-US" dirty="0"/>
              <a:t> report for all test items related to “Author’s Purpose” that she has been assessed on thus far.  </a:t>
            </a:r>
            <a:endParaRPr lang="en-US" dirty="0" smtClean="0"/>
          </a:p>
          <a:p>
            <a:pPr marL="0" indent="0">
              <a:buNone/>
            </a:pPr>
            <a:r>
              <a:rPr lang="en-US" dirty="0" smtClean="0"/>
              <a:t>(</a:t>
            </a:r>
            <a:r>
              <a:rPr lang="en-US" dirty="0"/>
              <a:t>test 1: </a:t>
            </a:r>
            <a:r>
              <a:rPr lang="en-US" i="1" dirty="0"/>
              <a:t>1 out of 2 points</a:t>
            </a:r>
            <a:r>
              <a:rPr lang="en-US" dirty="0"/>
              <a:t>, test 2: </a:t>
            </a:r>
            <a:r>
              <a:rPr lang="en-US" i="1" dirty="0"/>
              <a:t>1 out of 2 points</a:t>
            </a:r>
            <a:r>
              <a:rPr lang="en-US" dirty="0"/>
              <a:t>, test 3: </a:t>
            </a:r>
            <a:r>
              <a:rPr lang="en-US" i="1" dirty="0"/>
              <a:t>4 out of 4 points, </a:t>
            </a:r>
            <a:r>
              <a:rPr lang="en-US" dirty="0"/>
              <a:t>test 4: </a:t>
            </a:r>
            <a:r>
              <a:rPr lang="en-US" i="1" dirty="0"/>
              <a:t>2 out of 2 points;</a:t>
            </a:r>
            <a:r>
              <a:rPr lang="en-US" dirty="0"/>
              <a:t> total points earned = 8, total points possible = 10; </a:t>
            </a:r>
            <a:endParaRPr lang="en-US" dirty="0" smtClean="0"/>
          </a:p>
          <a:p>
            <a:pPr marL="0" indent="0">
              <a:buNone/>
            </a:pPr>
            <a:r>
              <a:rPr lang="en-US" dirty="0" smtClean="0"/>
              <a:t>total </a:t>
            </a:r>
            <a:r>
              <a:rPr lang="en-US" dirty="0"/>
              <a:t>points required for mastery based on these two tests = 8.0 [1.6 + 1.6 + 3.2 + 1.6]).</a:t>
            </a:r>
          </a:p>
          <a:p>
            <a:pPr marL="0" indent="0">
              <a:buNone/>
            </a:pPr>
            <a:endParaRPr lang="en-US" dirty="0" smtClean="0"/>
          </a:p>
          <a:p>
            <a:pPr marL="0" indent="0">
              <a:buNone/>
            </a:pPr>
            <a:r>
              <a:rPr lang="en-US" dirty="0" smtClean="0"/>
              <a:t>ETC.</a:t>
            </a:r>
            <a:endParaRPr lang="en-US" dirty="0"/>
          </a:p>
        </p:txBody>
      </p:sp>
    </p:spTree>
    <p:extLst>
      <p:ext uri="{BB962C8B-B14F-4D97-AF65-F5344CB8AC3E}">
        <p14:creationId xmlns:p14="http://schemas.microsoft.com/office/powerpoint/2010/main" val="134789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Analysis report</a:t>
            </a:r>
            <a:endParaRPr lang="en-US" dirty="0"/>
          </a:p>
        </p:txBody>
      </p:sp>
      <p:pic>
        <p:nvPicPr>
          <p:cNvPr id="4" name="Content Placeholder 3" descr="Macintosh HD:Users:piper.riddle:Desktop:Item Analysis.png"/>
          <p:cNvPicPr>
            <a:picLocks noGrp="1"/>
          </p:cNvPicPr>
          <p:nvPr>
            <p:ph idx="1"/>
          </p:nvPr>
        </p:nvPicPr>
        <p:blipFill>
          <a:blip r:embed="rId3">
            <a:extLst>
              <a:ext uri="{28A0092B-C50C-407E-A947-70E740481C1C}">
                <a14:useLocalDpi xmlns:a14="http://schemas.microsoft.com/office/drawing/2010/main" val="0"/>
              </a:ext>
            </a:extLst>
          </a:blip>
          <a:srcRect t="3826" b="3826"/>
          <a:stretch>
            <a:fillRect/>
          </a:stretch>
        </p:blipFill>
        <p:spPr bwMode="auto">
          <a:prstGeom prst="rect">
            <a:avLst/>
          </a:prstGeom>
          <a:noFill/>
          <a:ln>
            <a:noFill/>
          </a:ln>
        </p:spPr>
      </p:pic>
    </p:spTree>
    <p:extLst>
      <p:ext uri="{BB962C8B-B14F-4D97-AF65-F5344CB8AC3E}">
        <p14:creationId xmlns:p14="http://schemas.microsoft.com/office/powerpoint/2010/main" val="417801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analysis</a:t>
            </a:r>
            <a:endParaRPr lang="en-US" dirty="0"/>
          </a:p>
        </p:txBody>
      </p:sp>
      <p:pic>
        <p:nvPicPr>
          <p:cNvPr id="4" name="Content Placeholder 3" descr="Macintosh HD:Users:piper.riddle:Desktop:Question 3.png"/>
          <p:cNvPicPr>
            <a:picLocks noGrp="1"/>
          </p:cNvPicPr>
          <p:nvPr>
            <p:ph idx="1"/>
          </p:nvPr>
        </p:nvPicPr>
        <p:blipFill>
          <a:blip r:embed="rId3">
            <a:extLst>
              <a:ext uri="{28A0092B-C50C-407E-A947-70E740481C1C}">
                <a14:useLocalDpi xmlns:a14="http://schemas.microsoft.com/office/drawing/2010/main" val="0"/>
              </a:ext>
            </a:extLst>
          </a:blip>
          <a:srcRect t="-7620" b="-7620"/>
          <a:stretch>
            <a:fillRect/>
          </a:stretch>
        </p:blipFill>
        <p:spPr bwMode="auto">
          <a:prstGeom prst="rect">
            <a:avLst/>
          </a:prstGeom>
          <a:noFill/>
          <a:ln>
            <a:noFill/>
          </a:ln>
        </p:spPr>
      </p:pic>
    </p:spTree>
    <p:extLst>
      <p:ext uri="{BB962C8B-B14F-4D97-AF65-F5344CB8AC3E}">
        <p14:creationId xmlns:p14="http://schemas.microsoft.com/office/powerpoint/2010/main" val="171761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Scores report</a:t>
            </a:r>
            <a:endParaRPr lang="en-US" dirty="0"/>
          </a:p>
        </p:txBody>
      </p:sp>
      <p:pic>
        <p:nvPicPr>
          <p:cNvPr id="4" name="Content Placeholder 3" descr="Test Score.png"/>
          <p:cNvPicPr>
            <a:picLocks noGrp="1" noChangeAspect="1"/>
          </p:cNvPicPr>
          <p:nvPr>
            <p:ph idx="1"/>
          </p:nvPr>
        </p:nvPicPr>
        <p:blipFill>
          <a:blip r:embed="rId3">
            <a:extLst>
              <a:ext uri="{28A0092B-C50C-407E-A947-70E740481C1C}">
                <a14:useLocalDpi xmlns:a14="http://schemas.microsoft.com/office/drawing/2010/main" val="0"/>
              </a:ext>
            </a:extLst>
          </a:blip>
          <a:srcRect t="-5704" b="-5704"/>
          <a:stretch>
            <a:fillRect/>
          </a:stretch>
        </p:blipFill>
        <p:spPr/>
      </p:pic>
    </p:spTree>
    <p:extLst>
      <p:ext uri="{BB962C8B-B14F-4D97-AF65-F5344CB8AC3E}">
        <p14:creationId xmlns:p14="http://schemas.microsoft.com/office/powerpoint/2010/main" val="169684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Scores: Single Test mastery</a:t>
            </a:r>
            <a:endParaRPr lang="en-US" dirty="0"/>
          </a:p>
        </p:txBody>
      </p:sp>
      <p:pic>
        <p:nvPicPr>
          <p:cNvPr id="4" name="Content Placeholder 3" descr="Macintosh HD:Users:piper.riddle:Desktop:Test scores skill mastery.png"/>
          <p:cNvPicPr>
            <a:picLocks noGrp="1"/>
          </p:cNvPicPr>
          <p:nvPr>
            <p:ph idx="1"/>
          </p:nvPr>
        </p:nvPicPr>
        <p:blipFill>
          <a:blip r:embed="rId3">
            <a:extLst>
              <a:ext uri="{28A0092B-C50C-407E-A947-70E740481C1C}">
                <a14:useLocalDpi xmlns:a14="http://schemas.microsoft.com/office/drawing/2010/main" val="0"/>
              </a:ext>
            </a:extLst>
          </a:blip>
          <a:srcRect t="-6795" b="-6795"/>
          <a:stretch>
            <a:fillRect/>
          </a:stretch>
        </p:blipFill>
        <p:spPr bwMode="auto">
          <a:prstGeom prst="rect">
            <a:avLst/>
          </a:prstGeom>
          <a:noFill/>
          <a:ln>
            <a:noFill/>
          </a:ln>
        </p:spPr>
      </p:pic>
    </p:spTree>
    <p:extLst>
      <p:ext uri="{BB962C8B-B14F-4D97-AF65-F5344CB8AC3E}">
        <p14:creationId xmlns:p14="http://schemas.microsoft.com/office/powerpoint/2010/main" val="373850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Questions and Responses</a:t>
            </a:r>
            <a:endParaRPr lang="en-US" dirty="0"/>
          </a:p>
        </p:txBody>
      </p:sp>
      <p:pic>
        <p:nvPicPr>
          <p:cNvPr id="4" name="Content Placeholder 3" descr="Macintosh HD:Users:piper.riddle:Desktop:test with answers.png"/>
          <p:cNvPicPr>
            <a:picLocks noGrp="1"/>
          </p:cNvPicPr>
          <p:nvPr>
            <p:ph idx="1"/>
          </p:nvPr>
        </p:nvPicPr>
        <p:blipFill>
          <a:blip r:embed="rId3">
            <a:extLst>
              <a:ext uri="{28A0092B-C50C-407E-A947-70E740481C1C}">
                <a14:useLocalDpi xmlns:a14="http://schemas.microsoft.com/office/drawing/2010/main" val="0"/>
              </a:ext>
            </a:extLst>
          </a:blip>
          <a:srcRect t="-45037" b="-45037"/>
          <a:stretch>
            <a:fillRect/>
          </a:stretch>
        </p:blipFill>
        <p:spPr bwMode="auto">
          <a:prstGeom prst="rect">
            <a:avLst/>
          </a:prstGeom>
          <a:noFill/>
          <a:ln>
            <a:noFill/>
          </a:ln>
        </p:spPr>
      </p:pic>
    </p:spTree>
    <p:extLst>
      <p:ext uri="{BB962C8B-B14F-4D97-AF65-F5344CB8AC3E}">
        <p14:creationId xmlns:p14="http://schemas.microsoft.com/office/powerpoint/2010/main" val="260613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 report</a:t>
            </a:r>
            <a:endParaRPr lang="en-US" dirty="0"/>
          </a:p>
        </p:txBody>
      </p:sp>
      <p:pic>
        <p:nvPicPr>
          <p:cNvPr id="5" name="Content Placeholder 4" descr="Macintosh HD:Users:piper.riddle:Desktop:mastery report.png"/>
          <p:cNvPicPr>
            <a:picLocks noGrp="1"/>
          </p:cNvPicPr>
          <p:nvPr>
            <p:ph idx="1"/>
          </p:nvPr>
        </p:nvPicPr>
        <p:blipFill>
          <a:blip r:embed="rId3">
            <a:extLst>
              <a:ext uri="{28A0092B-C50C-407E-A947-70E740481C1C}">
                <a14:useLocalDpi xmlns:a14="http://schemas.microsoft.com/office/drawing/2010/main" val="0"/>
              </a:ext>
            </a:extLst>
          </a:blip>
          <a:srcRect l="-1117" r="-1117"/>
          <a:stretch>
            <a:fillRect/>
          </a:stretch>
        </p:blipFill>
        <p:spPr bwMode="auto">
          <a:prstGeom prst="rect">
            <a:avLst/>
          </a:prstGeom>
          <a:noFill/>
          <a:ln>
            <a:noFill/>
          </a:ln>
        </p:spPr>
      </p:pic>
    </p:spTree>
    <p:extLst>
      <p:ext uri="{BB962C8B-B14F-4D97-AF65-F5344CB8AC3E}">
        <p14:creationId xmlns:p14="http://schemas.microsoft.com/office/powerpoint/2010/main" val="281883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Mastery report (and </a:t>
            </a:r>
            <a:r>
              <a:rPr lang="en-US" smtClean="0"/>
              <a:t>Test Scores </a:t>
            </a:r>
            <a:r>
              <a:rPr lang="en-US" dirty="0" smtClean="0"/>
              <a:t>report) student details (click on student name):</a:t>
            </a:r>
            <a:endParaRPr lang="en-US" dirty="0"/>
          </a:p>
        </p:txBody>
      </p:sp>
      <p:pic>
        <p:nvPicPr>
          <p:cNvPr id="4" name="Content Placeholder 3" descr="Macintosh HD:Users:piper.riddle:Desktop:student test details.png"/>
          <p:cNvPicPr>
            <a:picLocks noGrp="1"/>
          </p:cNvPicPr>
          <p:nvPr>
            <p:ph idx="1"/>
          </p:nvPr>
        </p:nvPicPr>
        <p:blipFill>
          <a:blip r:embed="rId3">
            <a:extLst>
              <a:ext uri="{28A0092B-C50C-407E-A947-70E740481C1C}">
                <a14:useLocalDpi xmlns:a14="http://schemas.microsoft.com/office/drawing/2010/main" val="0"/>
              </a:ext>
            </a:extLst>
          </a:blip>
          <a:srcRect t="-388" b="-388"/>
          <a:stretch>
            <a:fillRect/>
          </a:stretch>
        </p:blipFill>
        <p:spPr bwMode="auto">
          <a:prstGeom prst="rect">
            <a:avLst/>
          </a:prstGeom>
          <a:noFill/>
          <a:ln>
            <a:noFill/>
          </a:ln>
        </p:spPr>
      </p:pic>
    </p:spTree>
    <p:extLst>
      <p:ext uri="{BB962C8B-B14F-4D97-AF65-F5344CB8AC3E}">
        <p14:creationId xmlns:p14="http://schemas.microsoft.com/office/powerpoint/2010/main" val="79678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a:t>
            </a:r>
            <a:endParaRPr lang="en-US" dirty="0"/>
          </a:p>
        </p:txBody>
      </p:sp>
      <p:sp>
        <p:nvSpPr>
          <p:cNvPr id="3" name="Content Placeholder 2"/>
          <p:cNvSpPr>
            <a:spLocks noGrp="1"/>
          </p:cNvSpPr>
          <p:nvPr>
            <p:ph idx="1"/>
          </p:nvPr>
        </p:nvSpPr>
        <p:spPr>
          <a:xfrm>
            <a:off x="457200" y="1615924"/>
            <a:ext cx="8229600" cy="4876800"/>
          </a:xfrm>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t>(</a:t>
            </a:r>
            <a:r>
              <a:rPr lang="en-US" dirty="0"/>
              <a:t>Unit 2 Volume 1 page 270a; Differentiated Instruction page 53; Unit 3 Volume 2 Interactive Review pages 10-15;)  </a:t>
            </a:r>
          </a:p>
          <a:p>
            <a:pPr marL="0" indent="0">
              <a:buNone/>
            </a:pPr>
            <a:endParaRPr lang="en-US" dirty="0" smtClean="0"/>
          </a:p>
          <a:p>
            <a:pPr marL="0" indent="0">
              <a:buNone/>
            </a:pPr>
            <a:r>
              <a:rPr lang="en-US" dirty="0" smtClean="0">
                <a:solidFill>
                  <a:srgbClr val="FF0000"/>
                </a:solidFill>
              </a:rPr>
              <a:t>DI </a:t>
            </a:r>
            <a:r>
              <a:rPr lang="en-US" dirty="0">
                <a:solidFill>
                  <a:srgbClr val="FF0000"/>
                </a:solidFill>
              </a:rPr>
              <a:t>– Differentiated Instruction pages; </a:t>
            </a:r>
            <a:endParaRPr lang="en-US" dirty="0" smtClean="0">
              <a:solidFill>
                <a:srgbClr val="FF0000"/>
              </a:solidFill>
            </a:endParaRPr>
          </a:p>
          <a:p>
            <a:pPr marL="0" indent="0">
              <a:buNone/>
            </a:pPr>
            <a:r>
              <a:rPr lang="en-US" dirty="0" smtClean="0">
                <a:solidFill>
                  <a:srgbClr val="FF0000"/>
                </a:solidFill>
              </a:rPr>
              <a:t>IR </a:t>
            </a:r>
            <a:r>
              <a:rPr lang="en-US" dirty="0">
                <a:solidFill>
                  <a:srgbClr val="FF0000"/>
                </a:solidFill>
              </a:rPr>
              <a:t>= Interactive Review pages; </a:t>
            </a:r>
            <a:endParaRPr lang="en-US" dirty="0" smtClean="0">
              <a:solidFill>
                <a:srgbClr val="FF0000"/>
              </a:solidFill>
            </a:endParaRPr>
          </a:p>
          <a:p>
            <a:pPr marL="0" indent="0">
              <a:buNone/>
            </a:pPr>
            <a:r>
              <a:rPr lang="en-US" dirty="0" smtClean="0">
                <a:solidFill>
                  <a:srgbClr val="FF0000"/>
                </a:solidFill>
              </a:rPr>
              <a:t>RWN </a:t>
            </a:r>
            <a:r>
              <a:rPr lang="en-US" dirty="0">
                <a:solidFill>
                  <a:srgbClr val="FF0000"/>
                </a:solidFill>
              </a:rPr>
              <a:t>= Reader’s &amp; Writer’s Notebook pages</a:t>
            </a:r>
          </a:p>
          <a:p>
            <a:endParaRPr lang="en-US" dirty="0"/>
          </a:p>
        </p:txBody>
      </p:sp>
      <p:pic>
        <p:nvPicPr>
          <p:cNvPr id="5" name="Picture 4" descr="Macintosh HD:Users:piper.riddle:Desktop:prescription.png"/>
          <p:cNvPicPr/>
          <p:nvPr/>
        </p:nvPicPr>
        <p:blipFill>
          <a:blip r:embed="rId3">
            <a:extLst>
              <a:ext uri="{28A0092B-C50C-407E-A947-70E740481C1C}">
                <a14:useLocalDpi xmlns:a14="http://schemas.microsoft.com/office/drawing/2010/main" val="0"/>
              </a:ext>
            </a:extLst>
          </a:blip>
          <a:srcRect/>
          <a:stretch>
            <a:fillRect/>
          </a:stretch>
        </p:blipFill>
        <p:spPr bwMode="auto">
          <a:xfrm>
            <a:off x="120952" y="2237618"/>
            <a:ext cx="9023048" cy="1173239"/>
          </a:xfrm>
          <a:prstGeom prst="rect">
            <a:avLst/>
          </a:prstGeom>
          <a:noFill/>
          <a:ln>
            <a:noFill/>
          </a:ln>
        </p:spPr>
      </p:pic>
    </p:spTree>
    <p:extLst>
      <p:ext uri="{BB962C8B-B14F-4D97-AF65-F5344CB8AC3E}">
        <p14:creationId xmlns:p14="http://schemas.microsoft.com/office/powerpoint/2010/main" val="54235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Results</a:t>
            </a:r>
            <a:endParaRPr lang="en-US" dirty="0"/>
          </a:p>
        </p:txBody>
      </p:sp>
      <p:pic>
        <p:nvPicPr>
          <p:cNvPr id="4" name="Content Placeholder 3" descr="Macintosh HD:Users:piper.riddle:Desktop:student summary.png"/>
          <p:cNvPicPr>
            <a:picLocks noGrp="1"/>
          </p:cNvPicPr>
          <p:nvPr>
            <p:ph idx="1"/>
          </p:nvPr>
        </p:nvPicPr>
        <p:blipFill>
          <a:blip r:embed="rId3">
            <a:extLst>
              <a:ext uri="{28A0092B-C50C-407E-A947-70E740481C1C}">
                <a14:useLocalDpi xmlns:a14="http://schemas.microsoft.com/office/drawing/2010/main" val="0"/>
              </a:ext>
            </a:extLst>
          </a:blip>
          <a:srcRect t="1770" b="1770"/>
          <a:stretch>
            <a:fillRect/>
          </a:stretch>
        </p:blipFill>
        <p:spPr bwMode="auto">
          <a:prstGeom prst="rect">
            <a:avLst/>
          </a:prstGeom>
          <a:noFill/>
          <a:ln>
            <a:noFill/>
          </a:ln>
        </p:spPr>
      </p:pic>
    </p:spTree>
    <p:extLst>
      <p:ext uri="{BB962C8B-B14F-4D97-AF65-F5344CB8AC3E}">
        <p14:creationId xmlns:p14="http://schemas.microsoft.com/office/powerpoint/2010/main" val="310656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 report: Skill key</a:t>
            </a:r>
            <a:endParaRPr lang="en-US" dirty="0"/>
          </a:p>
        </p:txBody>
      </p:sp>
      <p:pic>
        <p:nvPicPr>
          <p:cNvPr id="4" name="Content Placeholder 3" descr="Macintosh HD:Users:piper.riddle:Desktop:skill key.png"/>
          <p:cNvPicPr>
            <a:picLocks noGrp="1"/>
          </p:cNvPicPr>
          <p:nvPr>
            <p:ph idx="1"/>
          </p:nvPr>
        </p:nvPicPr>
        <p:blipFill>
          <a:blip r:embed="rId3">
            <a:extLst>
              <a:ext uri="{28A0092B-C50C-407E-A947-70E740481C1C}">
                <a14:useLocalDpi xmlns:a14="http://schemas.microsoft.com/office/drawing/2010/main" val="0"/>
              </a:ext>
            </a:extLst>
          </a:blip>
          <a:srcRect t="-2336" b="-2336"/>
          <a:stretch>
            <a:fillRect/>
          </a:stretch>
        </p:blipFill>
        <p:spPr bwMode="auto">
          <a:prstGeom prst="rect">
            <a:avLst/>
          </a:prstGeom>
          <a:noFill/>
          <a:ln>
            <a:noFill/>
          </a:ln>
        </p:spPr>
      </p:pic>
    </p:spTree>
    <p:extLst>
      <p:ext uri="{BB962C8B-B14F-4D97-AF65-F5344CB8AC3E}">
        <p14:creationId xmlns:p14="http://schemas.microsoft.com/office/powerpoint/2010/main" val="759120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25</TotalTime>
  <Words>1388</Words>
  <Application>Microsoft Macintosh PowerPoint</Application>
  <PresentationFormat>On-screen Show (4:3)</PresentationFormat>
  <Paragraphs>77</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Successnet Reports</vt:lpstr>
      <vt:lpstr>Test Scores report</vt:lpstr>
      <vt:lpstr>Test Scores: Single Test mastery</vt:lpstr>
      <vt:lpstr>Test Questions and Responses</vt:lpstr>
      <vt:lpstr>Mastery report</vt:lpstr>
      <vt:lpstr>Mastery report (and Test Scores report) student details (click on student name):</vt:lpstr>
      <vt:lpstr>Prescription</vt:lpstr>
      <vt:lpstr>View Results</vt:lpstr>
      <vt:lpstr>Mastery report: Skill key</vt:lpstr>
      <vt:lpstr>Understanding Mastery in SuccessNet</vt:lpstr>
      <vt:lpstr>Test information</vt:lpstr>
      <vt:lpstr>Test 2</vt:lpstr>
      <vt:lpstr>Test 3</vt:lpstr>
      <vt:lpstr>Test 4</vt:lpstr>
      <vt:lpstr>Item Analysis report</vt:lpstr>
      <vt:lpstr>Item analysis</vt:lpstr>
    </vt:vector>
  </TitlesOfParts>
  <Company>Canyons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Successnet Reports</dc:title>
  <dc:creator>Piper Riddle</dc:creator>
  <cp:lastModifiedBy>Lindsi Sullivan</cp:lastModifiedBy>
  <cp:revision>5</cp:revision>
  <dcterms:created xsi:type="dcterms:W3CDTF">2013-02-01T08:43:35Z</dcterms:created>
  <dcterms:modified xsi:type="dcterms:W3CDTF">2013-03-21T02:06:10Z</dcterms:modified>
</cp:coreProperties>
</file>